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734" r:id="rId2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4" Type="http://schemas.openxmlformats.org/officeDocument/2006/relationships/slide" Target="slides/slide17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9E66ABCF-B027-3A17-17F4-36634FE11CD5}"/>
              </a:ext>
            </a:extLst>
          </p:cNvPr>
          <p:cNvSpPr>
            <a:spLocks noGrp="1" noRot="1" noChangeAspect="1" noChangeArrowheads="1" noTextEdit="1"/>
          </p:cNvSpPr>
          <p:nvPr>
            <p:ph type="sldImg"/>
          </p:nvPr>
        </p:nvSpPr>
        <p:spPr>
          <a:ln/>
        </p:spPr>
      </p:sp>
      <p:graphicFrame>
        <p:nvGraphicFramePr>
          <p:cNvPr id="3" name="Table 2">
            <a:extLst>
              <a:ext uri="{FF2B5EF4-FFF2-40B4-BE49-F238E27FC236}">
                <a16:creationId xmlns:a16="http://schemas.microsoft.com/office/drawing/2014/main" id="{1A66F281-EECC-2E20-826B-BDA7A1E9AC4F}"/>
              </a:ext>
            </a:extLst>
          </p:cNvPr>
          <p:cNvGraphicFramePr>
            <a:graphicFrameLocks noGrp="1"/>
          </p:cNvGraphicFramePr>
          <p:nvPr/>
        </p:nvGraphicFramePr>
        <p:xfrm>
          <a:off x="598488" y="5105400"/>
          <a:ext cx="5759450" cy="2913063"/>
        </p:xfrm>
        <a:graphic>
          <a:graphicData uri="http://schemas.openxmlformats.org/drawingml/2006/table">
            <a:tbl>
              <a:tblPr firstRow="1" bandRow="1">
                <a:tableStyleId>{616DA210-FB5B-4158-B5E0-FEB733F419BA}</a:tableStyleId>
              </a:tblPr>
              <a:tblGrid>
                <a:gridCol w="1271567">
                  <a:extLst>
                    <a:ext uri="{9D8B030D-6E8A-4147-A177-3AD203B41FA5}">
                      <a16:colId xmlns:a16="http://schemas.microsoft.com/office/drawing/2014/main" val="20000"/>
                    </a:ext>
                  </a:extLst>
                </a:gridCol>
                <a:gridCol w="4487883">
                  <a:extLst>
                    <a:ext uri="{9D8B030D-6E8A-4147-A177-3AD203B41FA5}">
                      <a16:colId xmlns:a16="http://schemas.microsoft.com/office/drawing/2014/main" val="20001"/>
                    </a:ext>
                  </a:extLst>
                </a:gridCol>
              </a:tblGrid>
              <a:tr h="660499">
                <a:tc>
                  <a:txBody>
                    <a:bodyPr/>
                    <a:lstStyle/>
                    <a:p>
                      <a:r>
                        <a:rPr lang="en-US" sz="2200" dirty="0"/>
                        <a:t>Term</a:t>
                      </a:r>
                    </a:p>
                  </a:txBody>
                  <a:tcPr marL="89758" marR="89758" marT="56314" marB="56314"/>
                </a:tc>
                <a:tc>
                  <a:txBody>
                    <a:bodyPr/>
                    <a:lstStyle/>
                    <a:p>
                      <a:r>
                        <a:rPr lang="en-US" sz="2200" dirty="0"/>
                        <a:t>Notes:</a:t>
                      </a:r>
                    </a:p>
                  </a:txBody>
                  <a:tcPr marL="89758" marR="89758" marT="56314" marB="56314"/>
                </a:tc>
                <a:extLst>
                  <a:ext uri="{0D108BD9-81ED-4DB2-BD59-A6C34878D82A}">
                    <a16:rowId xmlns:a16="http://schemas.microsoft.com/office/drawing/2014/main" val="10000"/>
                  </a:ext>
                </a:extLst>
              </a:tr>
              <a:tr h="1126282">
                <a:tc>
                  <a:txBody>
                    <a:bodyPr/>
                    <a:lstStyle/>
                    <a:p>
                      <a:r>
                        <a:rPr lang="en-US" sz="2200" dirty="0"/>
                        <a:t>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1"/>
                  </a:ext>
                </a:extLst>
              </a:tr>
              <a:tr h="1126282">
                <a:tc>
                  <a:txBody>
                    <a:bodyPr/>
                    <a:lstStyle/>
                    <a:p>
                      <a:r>
                        <a:rPr lang="en-US" sz="2200" dirty="0"/>
                        <a:t>Transaction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2"/>
                  </a:ext>
                </a:extLst>
              </a:tr>
            </a:tbl>
          </a:graphicData>
        </a:graphic>
      </p:graphicFrame>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2.xml"/><Relationship Id="rId3" Type="http://schemas.openxmlformats.org/officeDocument/2006/relationships/image" Target="../media/image331.jpeg"/></Relationships>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AF89C60-5461-F76C-7FFE-05C0A8D7F213}"/>
              </a:ext>
            </a:extLst>
          </p:cNvPr>
          <p:cNvSpPr>
            <a:spLocks noGrp="1" noChangeArrowheads="1"/>
          </p:cNvSpPr>
          <p:nvPr>
            <p:ph type="title"/>
          </p:nvPr>
        </p:nvSpPr>
        <p:spPr/>
        <p:txBody>
          <a:bodyPr/>
          <a:lstStyle/>
          <a:p>
            <a:pPr eaLnBrk="1" hangingPunct="1"/>
            <a:r>
              <a:rPr lang="en-US" altLang="zh-CN">
                <a:ea typeface="宋体" panose="02010600030101010101" pitchFamily="2" charset="-122"/>
              </a:rPr>
              <a:t>Key Terms – cont’d</a:t>
            </a:r>
          </a:p>
        </p:txBody>
      </p:sp>
      <p:sp>
        <p:nvSpPr>
          <p:cNvPr id="18435" name="Slide Number Placeholder 4">
            <a:extLst>
              <a:ext uri="{FF2B5EF4-FFF2-40B4-BE49-F238E27FC236}">
                <a16:creationId xmlns:a16="http://schemas.microsoft.com/office/drawing/2014/main" id="{759143C8-BDBD-9E75-0520-44FF234EB2E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8C4D49-FF73-45E8-ABE8-8E570BBADE6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793345" name="Picture 1">
            <a:extLst>
              <a:ext uri="{FF2B5EF4-FFF2-40B4-BE49-F238E27FC236}">
                <a16:creationId xmlns:a16="http://schemas.microsoft.com/office/drawing/2014/main" id="{E63C7530-0FEB-6F7C-9B98-D46884037DE7}"/>
              </a:ext>
            </a:extLst>
          </p:cNvPr>
          <p:cNvPicPr>
            <a:picLocks noChangeAspect="1" noChangeArrowheads="1"/>
          </p:cNvPicPr>
          <p:nvPr/>
        </p:nvPicPr>
        <p:blipFill>
          <a:blip r:embed="rId3" cstate="print"/>
          <a:srcRect/>
          <a:stretch>
            <a:fillRect/>
          </a:stretch>
        </p:blipFill>
        <p:spPr bwMode="auto">
          <a:xfrm>
            <a:off x="6858000" y="5683250"/>
            <a:ext cx="1219200" cy="869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
        <p:nvSpPr>
          <p:cNvPr id="18437" name="Rectangle 1">
            <a:extLst>
              <a:ext uri="{FF2B5EF4-FFF2-40B4-BE49-F238E27FC236}">
                <a16:creationId xmlns:a16="http://schemas.microsoft.com/office/drawing/2014/main" id="{207E5DF3-CA0E-6121-A9F0-78D81C499F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Lst>
              <a:defRPr>
                <a:solidFill>
                  <a:schemeClr val="tx1"/>
                </a:solidFill>
                <a:latin typeface="Arial" panose="020B0604020202020204" pitchFamily="34" charset="0"/>
              </a:defRPr>
            </a:lvl1pPr>
            <a:lvl2pPr marL="742950" indent="-285750" eaLnBrk="0" hangingPunct="0">
              <a:spcBef>
                <a:spcPct val="50000"/>
              </a:spcBef>
              <a:tabLst>
                <a:tab pos="109538" algn="l"/>
              </a:tabLst>
              <a:defRPr>
                <a:solidFill>
                  <a:schemeClr val="tx1"/>
                </a:solidFill>
                <a:latin typeface="Arial" panose="020B0604020202020204" pitchFamily="34" charset="0"/>
              </a:defRPr>
            </a:lvl2pPr>
            <a:lvl3pPr marL="1143000" indent="-228600" eaLnBrk="0" hangingPunct="0">
              <a:spcBef>
                <a:spcPct val="50000"/>
              </a:spcBef>
              <a:tabLst>
                <a:tab pos="109538" algn="l"/>
              </a:tabLst>
              <a:defRPr>
                <a:solidFill>
                  <a:schemeClr val="tx1"/>
                </a:solidFill>
                <a:latin typeface="Arial" panose="020B0604020202020204" pitchFamily="34" charset="0"/>
              </a:defRPr>
            </a:lvl3pPr>
            <a:lvl4pPr marL="1600200" indent="-228600" eaLnBrk="0" hangingPunct="0">
              <a:spcBef>
                <a:spcPct val="50000"/>
              </a:spcBef>
              <a:tabLst>
                <a:tab pos="109538" algn="l"/>
              </a:tabLst>
              <a:defRPr>
                <a:solidFill>
                  <a:schemeClr val="tx1"/>
                </a:solidFill>
                <a:latin typeface="Arial" panose="020B0604020202020204" pitchFamily="34" charset="0"/>
              </a:defRPr>
            </a:lvl4pPr>
            <a:lvl5pPr marL="2057400" indent="-228600" eaLnBrk="0" hangingPunct="0">
              <a:spcBef>
                <a:spcPct val="50000"/>
              </a:spcBef>
              <a:tabLst>
                <a:tab pos="109538"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38" name="Rectangle 2">
            <a:extLst>
              <a:ext uri="{FF2B5EF4-FFF2-40B4-BE49-F238E27FC236}">
                <a16:creationId xmlns:a16="http://schemas.microsoft.com/office/drawing/2014/main" id="{B834BF4E-60CC-E136-9C63-01CE4260613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5" name="Table 14">
            <a:extLst>
              <a:ext uri="{FF2B5EF4-FFF2-40B4-BE49-F238E27FC236}">
                <a16:creationId xmlns:a16="http://schemas.microsoft.com/office/drawing/2014/main" id="{7A3AB86B-2A8A-28E3-35FB-7D4732AC3147}"/>
              </a:ext>
            </a:extLst>
          </p:cNvPr>
          <p:cNvGraphicFramePr>
            <a:graphicFrameLocks noGrp="1"/>
          </p:cNvGraphicFramePr>
          <p:nvPr/>
        </p:nvGraphicFramePr>
        <p:xfrm rot="21575856">
          <a:off x="631825" y="1463675"/>
          <a:ext cx="8512175" cy="2943225"/>
        </p:xfrm>
        <a:graphic>
          <a:graphicData uri="http://schemas.openxmlformats.org/drawingml/2006/table">
            <a:tbl>
              <a:tblPr/>
              <a:tblGrid>
                <a:gridCol w="2140787">
                  <a:extLst>
                    <a:ext uri="{9D8B030D-6E8A-4147-A177-3AD203B41FA5}">
                      <a16:colId xmlns:a16="http://schemas.microsoft.com/office/drawing/2014/main" val="20000"/>
                    </a:ext>
                  </a:extLst>
                </a:gridCol>
                <a:gridCol w="6371388">
                  <a:extLst>
                    <a:ext uri="{9D8B030D-6E8A-4147-A177-3AD203B41FA5}">
                      <a16:colId xmlns:a16="http://schemas.microsoft.com/office/drawing/2014/main" val="20001"/>
                    </a:ext>
                  </a:extLst>
                </a:gridCol>
              </a:tblGrid>
              <a:tr h="1270780">
                <a:tc>
                  <a:txBody>
                    <a:bodyPr/>
                    <a:lstStyle/>
                    <a:p>
                      <a:pPr marL="0" marR="0">
                        <a:lnSpc>
                          <a:spcPct val="115000"/>
                        </a:lnSpc>
                        <a:spcBef>
                          <a:spcPts val="0"/>
                        </a:spcBef>
                        <a:spcAft>
                          <a:spcPts val="0"/>
                        </a:spcAft>
                      </a:pPr>
                      <a:r>
                        <a:rPr lang="en-US" sz="2800" b="1" dirty="0">
                          <a:solidFill>
                            <a:srgbClr val="000000"/>
                          </a:solidFill>
                          <a:latin typeface="+mn-lt"/>
                          <a:ea typeface="Times New Roman"/>
                          <a:cs typeface="Times New Roman"/>
                        </a:rPr>
                        <a:t>Personnel Action</a:t>
                      </a:r>
                      <a:endParaRPr lang="en-US" sz="2800" b="1" dirty="0">
                        <a:solidFill>
                          <a:srgbClr val="000000"/>
                        </a:solidFill>
                        <a:latin typeface="Arial"/>
                        <a:ea typeface="Times New Roman"/>
                        <a:cs typeface="Times New Roman"/>
                      </a:endParaRP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Processes used to record personnel events such as hiring, appointment change or separation.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7244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800" b="1" dirty="0">
                          <a:solidFill>
                            <a:srgbClr val="000000"/>
                          </a:solidFill>
                          <a:latin typeface="+mn-lt"/>
                          <a:ea typeface="Times New Roman"/>
                          <a:cs typeface="Times New Roman"/>
                        </a:rPr>
                        <a:t>Transaction</a:t>
                      </a: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Is composed of one or more screens and is a process that an end user performs to complete a business task, such as displaying employee information.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447" name="Rectangle 3">
            <a:extLst>
              <a:ext uri="{FF2B5EF4-FFF2-40B4-BE49-F238E27FC236}">
                <a16:creationId xmlns:a16="http://schemas.microsoft.com/office/drawing/2014/main" id="{0FF87B0D-CD6F-AC38-1A96-159FC9EFB4A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